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p:scale>
          <a:sx n="75" d="100"/>
          <a:sy n="75" d="100"/>
        </p:scale>
        <p:origin x="48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8935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F22D3-84F7-4927-95AB-1081A885D1D4}"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193152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212280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214213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89566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42251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214209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52832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190417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404156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22D3-84F7-4927-95AB-1081A885D1D4}"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416136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F22D3-84F7-4927-95AB-1081A885D1D4}"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49771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F22D3-84F7-4927-95AB-1081A885D1D4}"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97815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AF22D3-84F7-4927-95AB-1081A885D1D4}"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42911103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F22D3-84F7-4927-95AB-1081A885D1D4}"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100541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F22D3-84F7-4927-95AB-1081A885D1D4}"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36431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5AF22D3-84F7-4927-95AB-1081A885D1D4}" type="datetimeFigureOut">
              <a:rPr lang="en-US" smtClean="0"/>
              <a:t>5/25/2021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C5D4CEA-C523-4F72-B25D-9859E4EB6DB7}" type="slidenum">
              <a:rPr lang="en-US" smtClean="0"/>
              <a:t>‹#›</a:t>
            </a:fld>
            <a:endParaRPr lang="en-US"/>
          </a:p>
        </p:txBody>
      </p:sp>
    </p:spTree>
    <p:extLst>
      <p:ext uri="{BB962C8B-B14F-4D97-AF65-F5344CB8AC3E}">
        <p14:creationId xmlns:p14="http://schemas.microsoft.com/office/powerpoint/2010/main" val="84065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5AF22D3-84F7-4927-95AB-1081A885D1D4}" type="datetimeFigureOut">
              <a:rPr lang="en-US" smtClean="0"/>
              <a:t>5/25/2021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5D4CEA-C523-4F72-B25D-9859E4EB6DB7}" type="slidenum">
              <a:rPr lang="en-US" smtClean="0"/>
              <a:t>‹#›</a:t>
            </a:fld>
            <a:endParaRPr lang="en-US"/>
          </a:p>
        </p:txBody>
      </p:sp>
    </p:spTree>
    <p:extLst>
      <p:ext uri="{BB962C8B-B14F-4D97-AF65-F5344CB8AC3E}">
        <p14:creationId xmlns:p14="http://schemas.microsoft.com/office/powerpoint/2010/main" val="32979735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ppconline1.com/cppc-report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ppconline1.com/new-member-orientation-informa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ppconline1.com/new-member-orientation-informatio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ppconline1.com/cppc-repor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ppconline1.com/new-member-orientation-informati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E623-7619-46D8-934D-8AE8F66C3AA1}"/>
              </a:ext>
            </a:extLst>
          </p:cNvPr>
          <p:cNvSpPr>
            <a:spLocks noGrp="1"/>
          </p:cNvSpPr>
          <p:nvPr>
            <p:ph type="ctrTitle"/>
          </p:nvPr>
        </p:nvSpPr>
        <p:spPr/>
        <p:txBody>
          <a:bodyPr/>
          <a:lstStyle/>
          <a:p>
            <a:r>
              <a:rPr lang="en-US" dirty="0"/>
              <a:t>Community Partnerships For protecting Children</a:t>
            </a:r>
          </a:p>
        </p:txBody>
      </p:sp>
      <p:sp>
        <p:nvSpPr>
          <p:cNvPr id="3" name="Subtitle 2">
            <a:extLst>
              <a:ext uri="{FF2B5EF4-FFF2-40B4-BE49-F238E27FC236}">
                <a16:creationId xmlns:a16="http://schemas.microsoft.com/office/drawing/2014/main" id="{9EF0CE5B-EF9F-4989-B4CB-EF82AB4B75A5}"/>
              </a:ext>
            </a:extLst>
          </p:cNvPr>
          <p:cNvSpPr>
            <a:spLocks noGrp="1"/>
          </p:cNvSpPr>
          <p:nvPr>
            <p:ph type="subTitle" idx="1"/>
          </p:nvPr>
        </p:nvSpPr>
        <p:spPr/>
        <p:txBody>
          <a:bodyPr/>
          <a:lstStyle/>
          <a:p>
            <a:r>
              <a:rPr lang="en-US" dirty="0"/>
              <a:t>Madison, Marion and Warren Counties</a:t>
            </a:r>
          </a:p>
        </p:txBody>
      </p:sp>
    </p:spTree>
    <p:extLst>
      <p:ext uri="{BB962C8B-B14F-4D97-AF65-F5344CB8AC3E}">
        <p14:creationId xmlns:p14="http://schemas.microsoft.com/office/powerpoint/2010/main" val="147035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E191-7E25-4857-B9E6-116DDBAE4C77}"/>
              </a:ext>
            </a:extLst>
          </p:cNvPr>
          <p:cNvSpPr>
            <a:spLocks noGrp="1"/>
          </p:cNvSpPr>
          <p:nvPr>
            <p:ph type="title"/>
          </p:nvPr>
        </p:nvSpPr>
        <p:spPr/>
        <p:txBody>
          <a:bodyPr/>
          <a:lstStyle/>
          <a:p>
            <a:r>
              <a:rPr lang="en-US" dirty="0"/>
              <a:t>Members Communicate well</a:t>
            </a:r>
          </a:p>
        </p:txBody>
      </p:sp>
      <p:sp>
        <p:nvSpPr>
          <p:cNvPr id="3" name="Content Placeholder 2">
            <a:extLst>
              <a:ext uri="{FF2B5EF4-FFF2-40B4-BE49-F238E27FC236}">
                <a16:creationId xmlns:a16="http://schemas.microsoft.com/office/drawing/2014/main" id="{26248AD5-ABA5-4D6B-9CB0-84F0C3B2E0FF}"/>
              </a:ext>
            </a:extLst>
          </p:cNvPr>
          <p:cNvSpPr>
            <a:spLocks noGrp="1"/>
          </p:cNvSpPr>
          <p:nvPr>
            <p:ph idx="1"/>
          </p:nvPr>
        </p:nvSpPr>
        <p:spPr/>
        <p:txBody>
          <a:bodyPr/>
          <a:lstStyle/>
          <a:p>
            <a:r>
              <a:rPr lang="en-US" dirty="0"/>
              <a:t>Mailing lists</a:t>
            </a:r>
          </a:p>
          <a:p>
            <a:r>
              <a:rPr lang="en-US" dirty="0"/>
              <a:t>Networking opportunities</a:t>
            </a:r>
          </a:p>
          <a:p>
            <a:pPr marL="0" indent="0">
              <a:buNone/>
            </a:pPr>
            <a:endParaRPr lang="en-US" dirty="0"/>
          </a:p>
        </p:txBody>
      </p:sp>
    </p:spTree>
    <p:extLst>
      <p:ext uri="{BB962C8B-B14F-4D97-AF65-F5344CB8AC3E}">
        <p14:creationId xmlns:p14="http://schemas.microsoft.com/office/powerpoint/2010/main" val="2458351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BEE1-972A-4762-BAB9-B2957C33A98C}"/>
              </a:ext>
            </a:extLst>
          </p:cNvPr>
          <p:cNvSpPr>
            <a:spLocks noGrp="1"/>
          </p:cNvSpPr>
          <p:nvPr>
            <p:ph type="title"/>
          </p:nvPr>
        </p:nvSpPr>
        <p:spPr/>
        <p:txBody>
          <a:bodyPr/>
          <a:lstStyle/>
          <a:p>
            <a:r>
              <a:rPr lang="en-US" dirty="0"/>
              <a:t>Open, timely external communication</a:t>
            </a:r>
          </a:p>
        </p:txBody>
      </p:sp>
      <p:sp>
        <p:nvSpPr>
          <p:cNvPr id="3" name="Content Placeholder 2">
            <a:extLst>
              <a:ext uri="{FF2B5EF4-FFF2-40B4-BE49-F238E27FC236}">
                <a16:creationId xmlns:a16="http://schemas.microsoft.com/office/drawing/2014/main" id="{2332A362-2964-4C2D-A8A6-6BEE7870C809}"/>
              </a:ext>
            </a:extLst>
          </p:cNvPr>
          <p:cNvSpPr>
            <a:spLocks noGrp="1"/>
          </p:cNvSpPr>
          <p:nvPr>
            <p:ph idx="1"/>
          </p:nvPr>
        </p:nvSpPr>
        <p:spPr/>
        <p:txBody>
          <a:bodyPr/>
          <a:lstStyle/>
          <a:p>
            <a:r>
              <a:rPr lang="en-US" dirty="0"/>
              <a:t>Monday updates</a:t>
            </a:r>
          </a:p>
          <a:p>
            <a:r>
              <a:rPr lang="en-US" dirty="0"/>
              <a:t>Minutes distributed to entire mailing list (not just attendees)</a:t>
            </a:r>
          </a:p>
          <a:p>
            <a:r>
              <a:rPr lang="en-US" dirty="0"/>
              <a:t>Info forwarded to mailing lists</a:t>
            </a:r>
          </a:p>
        </p:txBody>
      </p:sp>
    </p:spTree>
    <p:extLst>
      <p:ext uri="{BB962C8B-B14F-4D97-AF65-F5344CB8AC3E}">
        <p14:creationId xmlns:p14="http://schemas.microsoft.com/office/powerpoint/2010/main" val="1746440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0562-D96B-4BD5-A01F-A068475DCA52}"/>
              </a:ext>
            </a:extLst>
          </p:cNvPr>
          <p:cNvSpPr>
            <a:spLocks noGrp="1"/>
          </p:cNvSpPr>
          <p:nvPr>
            <p:ph type="title"/>
          </p:nvPr>
        </p:nvSpPr>
        <p:spPr/>
        <p:txBody>
          <a:bodyPr/>
          <a:lstStyle/>
          <a:p>
            <a:r>
              <a:rPr lang="en-US" dirty="0"/>
              <a:t>Built in Performance measures</a:t>
            </a:r>
          </a:p>
        </p:txBody>
      </p:sp>
      <p:sp>
        <p:nvSpPr>
          <p:cNvPr id="3" name="Content Placeholder 2">
            <a:extLst>
              <a:ext uri="{FF2B5EF4-FFF2-40B4-BE49-F238E27FC236}">
                <a16:creationId xmlns:a16="http://schemas.microsoft.com/office/drawing/2014/main" id="{0A074349-0E89-45FB-A3B8-921E2069D846}"/>
              </a:ext>
            </a:extLst>
          </p:cNvPr>
          <p:cNvSpPr>
            <a:spLocks noGrp="1"/>
          </p:cNvSpPr>
          <p:nvPr>
            <p:ph idx="1"/>
          </p:nvPr>
        </p:nvSpPr>
        <p:spPr/>
        <p:txBody>
          <a:bodyPr>
            <a:normAutofit lnSpcReduction="10000"/>
          </a:bodyPr>
          <a:lstStyle/>
          <a:p>
            <a:r>
              <a:rPr lang="en-US" dirty="0"/>
              <a:t>Some programming has performance measures</a:t>
            </a:r>
          </a:p>
          <a:p>
            <a:pPr lvl="1"/>
            <a:r>
              <a:rPr lang="en-US" dirty="0"/>
              <a:t>Al’s Pals</a:t>
            </a:r>
          </a:p>
          <a:p>
            <a:pPr lvl="1"/>
            <a:r>
              <a:rPr lang="en-US" dirty="0"/>
              <a:t>Mini grants</a:t>
            </a:r>
          </a:p>
          <a:p>
            <a:r>
              <a:rPr lang="en-US" dirty="0"/>
              <a:t>Reports completed quarterly &amp; submitted to Joe</a:t>
            </a:r>
          </a:p>
          <a:p>
            <a:pPr lvl="1"/>
            <a:r>
              <a:rPr lang="en-US" dirty="0"/>
              <a:t> contain performance measures</a:t>
            </a:r>
          </a:p>
          <a:p>
            <a:r>
              <a:rPr lang="en-US" dirty="0">
                <a:hlinkClick r:id="rId2"/>
              </a:rPr>
              <a:t>CPPC Reports (cppconline1.com)</a:t>
            </a:r>
            <a:endParaRPr lang="en-US" dirty="0"/>
          </a:p>
          <a:p>
            <a:pPr lvl="1"/>
            <a:r>
              <a:rPr lang="en-US" dirty="0"/>
              <a:t>Year-End reports are posted</a:t>
            </a:r>
          </a:p>
          <a:p>
            <a:pPr lvl="1"/>
            <a:r>
              <a:rPr lang="en-US" dirty="0"/>
              <a:t>You can request copies of quarterly reports at anytime</a:t>
            </a:r>
          </a:p>
        </p:txBody>
      </p:sp>
    </p:spTree>
    <p:extLst>
      <p:ext uri="{BB962C8B-B14F-4D97-AF65-F5344CB8AC3E}">
        <p14:creationId xmlns:p14="http://schemas.microsoft.com/office/powerpoint/2010/main" val="101165710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945-5786-41D1-B336-252C35F78B6D}"/>
              </a:ext>
            </a:extLst>
          </p:cNvPr>
          <p:cNvSpPr>
            <a:spLocks noGrp="1"/>
          </p:cNvSpPr>
          <p:nvPr>
            <p:ph type="title"/>
          </p:nvPr>
        </p:nvSpPr>
        <p:spPr/>
        <p:txBody>
          <a:bodyPr/>
          <a:lstStyle/>
          <a:p>
            <a:r>
              <a:rPr lang="en-US" dirty="0"/>
              <a:t>Clear understanding of Four strategies</a:t>
            </a:r>
          </a:p>
        </p:txBody>
      </p:sp>
      <p:sp>
        <p:nvSpPr>
          <p:cNvPr id="3" name="Content Placeholder 2">
            <a:extLst>
              <a:ext uri="{FF2B5EF4-FFF2-40B4-BE49-F238E27FC236}">
                <a16:creationId xmlns:a16="http://schemas.microsoft.com/office/drawing/2014/main" id="{444A0370-D46E-4241-A6DC-1253DDBE9636}"/>
              </a:ext>
            </a:extLst>
          </p:cNvPr>
          <p:cNvSpPr>
            <a:spLocks noGrp="1"/>
          </p:cNvSpPr>
          <p:nvPr>
            <p:ph idx="1"/>
          </p:nvPr>
        </p:nvSpPr>
        <p:spPr/>
        <p:txBody>
          <a:bodyPr/>
          <a:lstStyle/>
          <a:p>
            <a:r>
              <a:rPr lang="en-US" dirty="0"/>
              <a:t>Minutes are broken down into the four strategies every month</a:t>
            </a:r>
          </a:p>
          <a:p>
            <a:r>
              <a:rPr lang="en-US" dirty="0">
                <a:hlinkClick r:id="rId2"/>
              </a:rPr>
              <a:t>New Member Orientation Information (cppconline1.com)</a:t>
            </a:r>
            <a:endParaRPr lang="en-US" dirty="0"/>
          </a:p>
          <a:p>
            <a:pPr lvl="1"/>
            <a:r>
              <a:rPr lang="en-US" dirty="0"/>
              <a:t>Explanation of four strategies available here</a:t>
            </a:r>
          </a:p>
        </p:txBody>
      </p:sp>
    </p:spTree>
    <p:extLst>
      <p:ext uri="{BB962C8B-B14F-4D97-AF65-F5344CB8AC3E}">
        <p14:creationId xmlns:p14="http://schemas.microsoft.com/office/powerpoint/2010/main" val="1476057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6299-33B7-46C3-9362-CDBF5E182460}"/>
              </a:ext>
            </a:extLst>
          </p:cNvPr>
          <p:cNvSpPr>
            <a:spLocks noGrp="1"/>
          </p:cNvSpPr>
          <p:nvPr>
            <p:ph type="title"/>
          </p:nvPr>
        </p:nvSpPr>
        <p:spPr/>
        <p:txBody>
          <a:bodyPr/>
          <a:lstStyle/>
          <a:p>
            <a:r>
              <a:rPr lang="en-US" dirty="0"/>
              <a:t>New member orientation</a:t>
            </a:r>
          </a:p>
        </p:txBody>
      </p:sp>
      <p:sp>
        <p:nvSpPr>
          <p:cNvPr id="3" name="Content Placeholder 2">
            <a:extLst>
              <a:ext uri="{FF2B5EF4-FFF2-40B4-BE49-F238E27FC236}">
                <a16:creationId xmlns:a16="http://schemas.microsoft.com/office/drawing/2014/main" id="{6FAA8BD1-6347-41B4-A0FB-09C2AFA01A03}"/>
              </a:ext>
            </a:extLst>
          </p:cNvPr>
          <p:cNvSpPr>
            <a:spLocks noGrp="1"/>
          </p:cNvSpPr>
          <p:nvPr>
            <p:ph idx="1"/>
          </p:nvPr>
        </p:nvSpPr>
        <p:spPr/>
        <p:txBody>
          <a:bodyPr/>
          <a:lstStyle/>
          <a:p>
            <a:r>
              <a:rPr lang="en-US" dirty="0">
                <a:hlinkClick r:id="rId2"/>
              </a:rPr>
              <a:t>New Member Orientation Information (cppconline1.com)</a:t>
            </a:r>
            <a:endParaRPr lang="en-US" dirty="0"/>
          </a:p>
          <a:p>
            <a:r>
              <a:rPr lang="en-US" dirty="0"/>
              <a:t>Given to all new voting members</a:t>
            </a:r>
          </a:p>
          <a:p>
            <a:pPr lvl="1"/>
            <a:r>
              <a:rPr lang="en-US" dirty="0"/>
              <a:t>Available for Anyone to view</a:t>
            </a:r>
          </a:p>
        </p:txBody>
      </p:sp>
    </p:spTree>
    <p:extLst>
      <p:ext uri="{BB962C8B-B14F-4D97-AF65-F5344CB8AC3E}">
        <p14:creationId xmlns:p14="http://schemas.microsoft.com/office/powerpoint/2010/main" val="3718173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87DA-D4AE-439E-A8F9-79504189B76D}"/>
              </a:ext>
            </a:extLst>
          </p:cNvPr>
          <p:cNvSpPr>
            <a:spLocks noGrp="1"/>
          </p:cNvSpPr>
          <p:nvPr>
            <p:ph type="title"/>
          </p:nvPr>
        </p:nvSpPr>
        <p:spPr/>
        <p:txBody>
          <a:bodyPr/>
          <a:lstStyle/>
          <a:p>
            <a:r>
              <a:rPr lang="en-US" dirty="0"/>
              <a:t>Common Vision</a:t>
            </a:r>
          </a:p>
        </p:txBody>
      </p:sp>
      <p:sp>
        <p:nvSpPr>
          <p:cNvPr id="3" name="Content Placeholder 2">
            <a:extLst>
              <a:ext uri="{FF2B5EF4-FFF2-40B4-BE49-F238E27FC236}">
                <a16:creationId xmlns:a16="http://schemas.microsoft.com/office/drawing/2014/main" id="{2CF1A9EB-3185-402F-A3EA-D40E64243B1C}"/>
              </a:ext>
            </a:extLst>
          </p:cNvPr>
          <p:cNvSpPr>
            <a:spLocks noGrp="1"/>
          </p:cNvSpPr>
          <p:nvPr>
            <p:ph idx="1"/>
          </p:nvPr>
        </p:nvSpPr>
        <p:spPr/>
        <p:txBody>
          <a:bodyPr>
            <a:normAutofit/>
          </a:bodyPr>
          <a:lstStyle/>
          <a:p>
            <a:r>
              <a:rPr lang="en-US" b="0" i="0" dirty="0">
                <a:solidFill>
                  <a:srgbClr val="FFFFFF"/>
                </a:solidFill>
                <a:effectLst/>
                <a:latin typeface="Playfair Display"/>
              </a:rPr>
              <a:t>The </a:t>
            </a:r>
            <a:r>
              <a:rPr lang="en-US" b="1" i="0" dirty="0">
                <a:solidFill>
                  <a:srgbClr val="FFFFFF"/>
                </a:solidFill>
                <a:effectLst/>
                <a:latin typeface="Playfair Display"/>
              </a:rPr>
              <a:t>Community Partnerships for Protecting Children</a:t>
            </a:r>
            <a:r>
              <a:rPr lang="en-US" b="0" i="0" dirty="0">
                <a:solidFill>
                  <a:srgbClr val="A1A1A1"/>
                </a:solidFill>
                <a:effectLst/>
                <a:latin typeface="Playfair Display"/>
              </a:rPr>
              <a:t> (CPPC) is an approach that strives to keep children safe from abuse and neglect and to support families. This approach recognizes that keeping children safe is everyone’s business, CPPC provides opportunities for community members to come together, help families in times of need and shape the services and supports provided.</a:t>
            </a:r>
            <a:br>
              <a:rPr lang="en-US" dirty="0"/>
            </a:br>
            <a:endParaRPr lang="en-US" dirty="0"/>
          </a:p>
        </p:txBody>
      </p:sp>
    </p:spTree>
    <p:extLst>
      <p:ext uri="{BB962C8B-B14F-4D97-AF65-F5344CB8AC3E}">
        <p14:creationId xmlns:p14="http://schemas.microsoft.com/office/powerpoint/2010/main" val="32703962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A54C-9CDD-4C09-9073-1C5E3A8837E9}"/>
              </a:ext>
            </a:extLst>
          </p:cNvPr>
          <p:cNvSpPr>
            <a:spLocks noGrp="1"/>
          </p:cNvSpPr>
          <p:nvPr>
            <p:ph type="title"/>
          </p:nvPr>
        </p:nvSpPr>
        <p:spPr/>
        <p:txBody>
          <a:bodyPr/>
          <a:lstStyle/>
          <a:p>
            <a:r>
              <a:rPr lang="en-US" dirty="0"/>
              <a:t>Goals, Proposed outcomes and objectives</a:t>
            </a:r>
          </a:p>
        </p:txBody>
      </p:sp>
      <p:sp>
        <p:nvSpPr>
          <p:cNvPr id="3" name="Content Placeholder 2">
            <a:extLst>
              <a:ext uri="{FF2B5EF4-FFF2-40B4-BE49-F238E27FC236}">
                <a16:creationId xmlns:a16="http://schemas.microsoft.com/office/drawing/2014/main" id="{B46F4283-93DE-4C00-9BDE-58F38B50D682}"/>
              </a:ext>
            </a:extLst>
          </p:cNvPr>
          <p:cNvSpPr>
            <a:spLocks noGrp="1"/>
          </p:cNvSpPr>
          <p:nvPr>
            <p:ph idx="1"/>
          </p:nvPr>
        </p:nvSpPr>
        <p:spPr/>
        <p:txBody>
          <a:bodyPr/>
          <a:lstStyle/>
          <a:p>
            <a:pPr marL="0" indent="0">
              <a:buNone/>
            </a:pPr>
            <a:endParaRPr lang="en-US" dirty="0">
              <a:hlinkClick r:id="rId2"/>
            </a:endParaRPr>
          </a:p>
          <a:p>
            <a:r>
              <a:rPr lang="en-US" dirty="0">
                <a:hlinkClick r:id="rId2"/>
              </a:rPr>
              <a:t>CPPC Reports (cppconline1.com)</a:t>
            </a:r>
            <a:endParaRPr lang="en-US" dirty="0"/>
          </a:p>
          <a:p>
            <a:r>
              <a:rPr lang="en-US" dirty="0"/>
              <a:t>Yearly plan and year-end report are posted as they are completed each year</a:t>
            </a:r>
          </a:p>
          <a:p>
            <a:endParaRPr lang="en-US" dirty="0"/>
          </a:p>
        </p:txBody>
      </p:sp>
    </p:spTree>
    <p:extLst>
      <p:ext uri="{BB962C8B-B14F-4D97-AF65-F5344CB8AC3E}">
        <p14:creationId xmlns:p14="http://schemas.microsoft.com/office/powerpoint/2010/main" val="1140096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784-7B5D-47D9-8A23-368D12EA146A}"/>
              </a:ext>
            </a:extLst>
          </p:cNvPr>
          <p:cNvSpPr>
            <a:spLocks noGrp="1"/>
          </p:cNvSpPr>
          <p:nvPr>
            <p:ph type="title"/>
          </p:nvPr>
        </p:nvSpPr>
        <p:spPr/>
        <p:txBody>
          <a:bodyPr/>
          <a:lstStyle/>
          <a:p>
            <a:r>
              <a:rPr lang="en-US" dirty="0"/>
              <a:t>Roles and responsibilities</a:t>
            </a:r>
          </a:p>
        </p:txBody>
      </p:sp>
      <p:sp>
        <p:nvSpPr>
          <p:cNvPr id="3" name="Content Placeholder 2">
            <a:extLst>
              <a:ext uri="{FF2B5EF4-FFF2-40B4-BE49-F238E27FC236}">
                <a16:creationId xmlns:a16="http://schemas.microsoft.com/office/drawing/2014/main" id="{17B17771-5FC4-4387-BC05-4840A8A2F304}"/>
              </a:ext>
            </a:extLst>
          </p:cNvPr>
          <p:cNvSpPr>
            <a:spLocks noGrp="1"/>
          </p:cNvSpPr>
          <p:nvPr>
            <p:ph idx="1"/>
          </p:nvPr>
        </p:nvSpPr>
        <p:spPr/>
        <p:txBody>
          <a:bodyPr/>
          <a:lstStyle/>
          <a:p>
            <a:r>
              <a:rPr lang="en-US" dirty="0">
                <a:hlinkClick r:id="rId2"/>
              </a:rPr>
              <a:t>New Member Orientation Information (cppconline1.com)</a:t>
            </a:r>
            <a:endParaRPr lang="en-US" dirty="0"/>
          </a:p>
          <a:p>
            <a:r>
              <a:rPr lang="en-US" dirty="0"/>
              <a:t>Steering Committee roles are posted on the website</a:t>
            </a:r>
          </a:p>
          <a:p>
            <a:r>
              <a:rPr lang="en-US" dirty="0"/>
              <a:t>Voting members</a:t>
            </a:r>
          </a:p>
          <a:p>
            <a:r>
              <a:rPr lang="en-US" dirty="0"/>
              <a:t>Consensus scoring</a:t>
            </a:r>
          </a:p>
        </p:txBody>
      </p:sp>
    </p:spTree>
    <p:extLst>
      <p:ext uri="{BB962C8B-B14F-4D97-AF65-F5344CB8AC3E}">
        <p14:creationId xmlns:p14="http://schemas.microsoft.com/office/powerpoint/2010/main" val="3404620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5C37-1BD5-45B2-9E84-A04A3B7B516E}"/>
              </a:ext>
            </a:extLst>
          </p:cNvPr>
          <p:cNvSpPr>
            <a:spLocks noGrp="1"/>
          </p:cNvSpPr>
          <p:nvPr>
            <p:ph type="title"/>
          </p:nvPr>
        </p:nvSpPr>
        <p:spPr/>
        <p:txBody>
          <a:bodyPr/>
          <a:lstStyle/>
          <a:p>
            <a:r>
              <a:rPr lang="en-US" dirty="0"/>
              <a:t>All have a voice and are engaged</a:t>
            </a:r>
          </a:p>
        </p:txBody>
      </p:sp>
      <p:sp>
        <p:nvSpPr>
          <p:cNvPr id="3" name="Content Placeholder 2">
            <a:extLst>
              <a:ext uri="{FF2B5EF4-FFF2-40B4-BE49-F238E27FC236}">
                <a16:creationId xmlns:a16="http://schemas.microsoft.com/office/drawing/2014/main" id="{1295706C-BA4D-4A00-9960-28C65B3AECB0}"/>
              </a:ext>
            </a:extLst>
          </p:cNvPr>
          <p:cNvSpPr>
            <a:spLocks noGrp="1"/>
          </p:cNvSpPr>
          <p:nvPr>
            <p:ph idx="1"/>
          </p:nvPr>
        </p:nvSpPr>
        <p:spPr/>
        <p:txBody>
          <a:bodyPr/>
          <a:lstStyle/>
          <a:p>
            <a:r>
              <a:rPr lang="en-US" dirty="0"/>
              <a:t>Networking during meetings</a:t>
            </a:r>
          </a:p>
          <a:p>
            <a:r>
              <a:rPr lang="en-US" dirty="0"/>
              <a:t>Everyone on the mailing list given an opportunity</a:t>
            </a:r>
          </a:p>
          <a:p>
            <a:pPr lvl="1"/>
            <a:r>
              <a:rPr lang="en-US" dirty="0"/>
              <a:t>Can submit updates virtually</a:t>
            </a:r>
          </a:p>
        </p:txBody>
      </p:sp>
    </p:spTree>
    <p:extLst>
      <p:ext uri="{BB962C8B-B14F-4D97-AF65-F5344CB8AC3E}">
        <p14:creationId xmlns:p14="http://schemas.microsoft.com/office/powerpoint/2010/main" val="25858157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AA5D-585C-49E9-A431-2DC66C50B906}"/>
              </a:ext>
            </a:extLst>
          </p:cNvPr>
          <p:cNvSpPr>
            <a:spLocks noGrp="1"/>
          </p:cNvSpPr>
          <p:nvPr>
            <p:ph type="title"/>
          </p:nvPr>
        </p:nvSpPr>
        <p:spPr/>
        <p:txBody>
          <a:bodyPr/>
          <a:lstStyle/>
          <a:p>
            <a:r>
              <a:rPr lang="en-US" dirty="0"/>
              <a:t>Conflict management</a:t>
            </a:r>
          </a:p>
        </p:txBody>
      </p:sp>
      <p:sp>
        <p:nvSpPr>
          <p:cNvPr id="3" name="Content Placeholder 2">
            <a:extLst>
              <a:ext uri="{FF2B5EF4-FFF2-40B4-BE49-F238E27FC236}">
                <a16:creationId xmlns:a16="http://schemas.microsoft.com/office/drawing/2014/main" id="{0D836A12-E4C5-4C26-BD38-6AC9C3DE31F4}"/>
              </a:ext>
            </a:extLst>
          </p:cNvPr>
          <p:cNvSpPr>
            <a:spLocks noGrp="1"/>
          </p:cNvSpPr>
          <p:nvPr>
            <p:ph idx="1"/>
          </p:nvPr>
        </p:nvSpPr>
        <p:spPr/>
        <p:txBody>
          <a:bodyPr/>
          <a:lstStyle/>
          <a:p>
            <a:r>
              <a:rPr lang="en-US" dirty="0"/>
              <a:t>No issues in the last 10 years</a:t>
            </a:r>
          </a:p>
        </p:txBody>
      </p:sp>
    </p:spTree>
    <p:extLst>
      <p:ext uri="{BB962C8B-B14F-4D97-AF65-F5344CB8AC3E}">
        <p14:creationId xmlns:p14="http://schemas.microsoft.com/office/powerpoint/2010/main" val="32071859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9A12-C1DB-4AD9-B3CB-26A19F990DD8}"/>
              </a:ext>
            </a:extLst>
          </p:cNvPr>
          <p:cNvSpPr>
            <a:spLocks noGrp="1"/>
          </p:cNvSpPr>
          <p:nvPr>
            <p:ph type="title"/>
          </p:nvPr>
        </p:nvSpPr>
        <p:spPr/>
        <p:txBody>
          <a:bodyPr/>
          <a:lstStyle/>
          <a:p>
            <a:r>
              <a:rPr lang="en-US" dirty="0"/>
              <a:t>Effective, shared leadership</a:t>
            </a:r>
          </a:p>
        </p:txBody>
      </p:sp>
      <p:sp>
        <p:nvSpPr>
          <p:cNvPr id="3" name="Content Placeholder 2">
            <a:extLst>
              <a:ext uri="{FF2B5EF4-FFF2-40B4-BE49-F238E27FC236}">
                <a16:creationId xmlns:a16="http://schemas.microsoft.com/office/drawing/2014/main" id="{964AB21F-9D3B-4AE3-A061-2332DA3666A3}"/>
              </a:ext>
            </a:extLst>
          </p:cNvPr>
          <p:cNvSpPr>
            <a:spLocks noGrp="1"/>
          </p:cNvSpPr>
          <p:nvPr>
            <p:ph idx="1"/>
          </p:nvPr>
        </p:nvSpPr>
        <p:spPr/>
        <p:txBody>
          <a:bodyPr/>
          <a:lstStyle/>
          <a:p>
            <a:r>
              <a:rPr lang="en-US" dirty="0"/>
              <a:t>What would you like to see from me?</a:t>
            </a:r>
          </a:p>
          <a:p>
            <a:r>
              <a:rPr lang="en-US" dirty="0"/>
              <a:t>How can leadership be shared?</a:t>
            </a:r>
          </a:p>
        </p:txBody>
      </p:sp>
    </p:spTree>
    <p:extLst>
      <p:ext uri="{BB962C8B-B14F-4D97-AF65-F5344CB8AC3E}">
        <p14:creationId xmlns:p14="http://schemas.microsoft.com/office/powerpoint/2010/main" val="32418409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6271-58BD-44C1-BAF6-D6962E566D72}"/>
              </a:ext>
            </a:extLst>
          </p:cNvPr>
          <p:cNvSpPr>
            <a:spLocks noGrp="1"/>
          </p:cNvSpPr>
          <p:nvPr>
            <p:ph type="title"/>
          </p:nvPr>
        </p:nvSpPr>
        <p:spPr/>
        <p:txBody>
          <a:bodyPr/>
          <a:lstStyle/>
          <a:p>
            <a:r>
              <a:rPr lang="en-US" dirty="0"/>
              <a:t>Well developed &amp; followed work plans</a:t>
            </a:r>
          </a:p>
        </p:txBody>
      </p:sp>
      <p:sp>
        <p:nvSpPr>
          <p:cNvPr id="3" name="Content Placeholder 2">
            <a:extLst>
              <a:ext uri="{FF2B5EF4-FFF2-40B4-BE49-F238E27FC236}">
                <a16:creationId xmlns:a16="http://schemas.microsoft.com/office/drawing/2014/main" id="{41923A64-000C-47FB-B0F5-63889D46F6F5}"/>
              </a:ext>
            </a:extLst>
          </p:cNvPr>
          <p:cNvSpPr>
            <a:spLocks noGrp="1"/>
          </p:cNvSpPr>
          <p:nvPr>
            <p:ph idx="1"/>
          </p:nvPr>
        </p:nvSpPr>
        <p:spPr/>
        <p:txBody>
          <a:bodyPr/>
          <a:lstStyle/>
          <a:p>
            <a:r>
              <a:rPr lang="en-US" dirty="0"/>
              <a:t>Voting members given the opportunity to review the plan before it is submitted</a:t>
            </a:r>
          </a:p>
          <a:p>
            <a:r>
              <a:rPr lang="en-US" dirty="0"/>
              <a:t>Plans are posted on the website</a:t>
            </a:r>
          </a:p>
          <a:p>
            <a:pPr lvl="1"/>
            <a:r>
              <a:rPr lang="en-US" dirty="0"/>
              <a:t>Available to anyone who would like to see them</a:t>
            </a:r>
          </a:p>
          <a:p>
            <a:pPr marL="457200" lvl="1" indent="0">
              <a:buNone/>
            </a:pPr>
            <a:endParaRPr lang="en-US" dirty="0"/>
          </a:p>
        </p:txBody>
      </p:sp>
    </p:spTree>
    <p:extLst>
      <p:ext uri="{BB962C8B-B14F-4D97-AF65-F5344CB8AC3E}">
        <p14:creationId xmlns:p14="http://schemas.microsoft.com/office/powerpoint/2010/main" val="26504057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D6EF-4EE7-4EAA-AA4F-378998F5B15F}"/>
              </a:ext>
            </a:extLst>
          </p:cNvPr>
          <p:cNvSpPr>
            <a:spLocks noGrp="1"/>
          </p:cNvSpPr>
          <p:nvPr>
            <p:ph type="title"/>
          </p:nvPr>
        </p:nvSpPr>
        <p:spPr/>
        <p:txBody>
          <a:bodyPr/>
          <a:lstStyle/>
          <a:p>
            <a:r>
              <a:rPr lang="en-US" dirty="0"/>
              <a:t>Member trust</a:t>
            </a:r>
          </a:p>
        </p:txBody>
      </p:sp>
      <p:sp>
        <p:nvSpPr>
          <p:cNvPr id="3" name="Content Placeholder 2">
            <a:extLst>
              <a:ext uri="{FF2B5EF4-FFF2-40B4-BE49-F238E27FC236}">
                <a16:creationId xmlns:a16="http://schemas.microsoft.com/office/drawing/2014/main" id="{8F9D3587-E3D3-4AE9-9981-7B45DBFB6840}"/>
              </a:ext>
            </a:extLst>
          </p:cNvPr>
          <p:cNvSpPr>
            <a:spLocks noGrp="1"/>
          </p:cNvSpPr>
          <p:nvPr>
            <p:ph idx="1"/>
          </p:nvPr>
        </p:nvSpPr>
        <p:spPr/>
        <p:txBody>
          <a:bodyPr/>
          <a:lstStyle/>
          <a:p>
            <a:r>
              <a:rPr lang="en-US" dirty="0"/>
              <a:t>A lot of great networking</a:t>
            </a:r>
          </a:p>
          <a:p>
            <a:r>
              <a:rPr lang="en-US" dirty="0"/>
              <a:t>Ideas are shared openly</a:t>
            </a:r>
          </a:p>
          <a:p>
            <a:r>
              <a:rPr lang="en-US" dirty="0"/>
              <a:t>Many have worked together for an extended period of time</a:t>
            </a:r>
          </a:p>
          <a:p>
            <a:r>
              <a:rPr lang="en-US" dirty="0"/>
              <a:t>Welcoming to new members</a:t>
            </a:r>
          </a:p>
        </p:txBody>
      </p:sp>
    </p:spTree>
    <p:extLst>
      <p:ext uri="{BB962C8B-B14F-4D97-AF65-F5344CB8AC3E}">
        <p14:creationId xmlns:p14="http://schemas.microsoft.com/office/powerpoint/2010/main" val="3440332413"/>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
  <TotalTime>1650</TotalTime>
  <Words>362</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Playfair Display</vt:lpstr>
      <vt:lpstr>Mesh</vt:lpstr>
      <vt:lpstr>Community Partnerships For protecting Children</vt:lpstr>
      <vt:lpstr>Common Vision</vt:lpstr>
      <vt:lpstr>Goals, Proposed outcomes and objectives</vt:lpstr>
      <vt:lpstr>Roles and responsibilities</vt:lpstr>
      <vt:lpstr>All have a voice and are engaged</vt:lpstr>
      <vt:lpstr>Conflict management</vt:lpstr>
      <vt:lpstr>Effective, shared leadership</vt:lpstr>
      <vt:lpstr>Well developed &amp; followed work plans</vt:lpstr>
      <vt:lpstr>Member trust</vt:lpstr>
      <vt:lpstr>Members Communicate well</vt:lpstr>
      <vt:lpstr>Open, timely external communication</vt:lpstr>
      <vt:lpstr>Built in Performance measures</vt:lpstr>
      <vt:lpstr>Clear understanding of Four strategies</vt:lpstr>
      <vt:lpstr>New member orientation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Partnerships For protecting Children</dc:title>
  <dc:creator>Sarah Hohanshelt</dc:creator>
  <cp:lastModifiedBy>Sarah Hohanshelt</cp:lastModifiedBy>
  <cp:revision>9</cp:revision>
  <dcterms:created xsi:type="dcterms:W3CDTF">2021-05-25T16:04:16Z</dcterms:created>
  <dcterms:modified xsi:type="dcterms:W3CDTF">2021-05-26T19:35:09Z</dcterms:modified>
</cp:coreProperties>
</file>